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01CE2-161B-4AC8-8F82-DDAC7F861A1F}" type="datetimeFigureOut">
              <a:rPr lang="en-GB" smtClean="0"/>
              <a:t>11/08/2016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5AA92-31AF-4BB4-89CC-9F1333053CE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ADD3-2F4D-4FF9-B409-538DE7BA3B62}" type="datetimeFigureOut">
              <a:rPr lang="en-GB" smtClean="0"/>
              <a:t>11/08/2016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9934-9361-4C6E-83B9-5B22B35AAFF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ADD3-2F4D-4FF9-B409-538DE7BA3B62}" type="datetimeFigureOut">
              <a:rPr lang="en-GB" smtClean="0"/>
              <a:t>11/08/2016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9934-9361-4C6E-83B9-5B22B35AAFF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ADD3-2F4D-4FF9-B409-538DE7BA3B62}" type="datetimeFigureOut">
              <a:rPr lang="en-GB" smtClean="0"/>
              <a:t>11/08/2016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9934-9361-4C6E-83B9-5B22B35AAFF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ADD3-2F4D-4FF9-B409-538DE7BA3B62}" type="datetimeFigureOut">
              <a:rPr lang="en-GB" smtClean="0"/>
              <a:t>11/08/2016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9934-9361-4C6E-83B9-5B22B35AAFF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ADD3-2F4D-4FF9-B409-538DE7BA3B62}" type="datetimeFigureOut">
              <a:rPr lang="en-GB" smtClean="0"/>
              <a:t>11/08/2016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9934-9361-4C6E-83B9-5B22B35AAFF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ADD3-2F4D-4FF9-B409-538DE7BA3B62}" type="datetimeFigureOut">
              <a:rPr lang="en-GB" smtClean="0"/>
              <a:t>11/08/2016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9934-9361-4C6E-83B9-5B22B35AAFF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ADD3-2F4D-4FF9-B409-538DE7BA3B62}" type="datetimeFigureOut">
              <a:rPr lang="en-GB" smtClean="0"/>
              <a:t>11/08/2016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9934-9361-4C6E-83B9-5B22B35AAFF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ADD3-2F4D-4FF9-B409-538DE7BA3B62}" type="datetimeFigureOut">
              <a:rPr lang="en-GB" smtClean="0"/>
              <a:t>11/08/2016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9934-9361-4C6E-83B9-5B22B35AAFF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ADD3-2F4D-4FF9-B409-538DE7BA3B62}" type="datetimeFigureOut">
              <a:rPr lang="en-GB" smtClean="0"/>
              <a:t>11/08/2016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9934-9361-4C6E-83B9-5B22B35AAFF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ADD3-2F4D-4FF9-B409-538DE7BA3B62}" type="datetimeFigureOut">
              <a:rPr lang="en-GB" smtClean="0"/>
              <a:t>11/08/2016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9934-9361-4C6E-83B9-5B22B35AAFF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ADD3-2F4D-4FF9-B409-538DE7BA3B62}" type="datetimeFigureOut">
              <a:rPr lang="en-GB" smtClean="0"/>
              <a:t>11/08/2016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79934-9361-4C6E-83B9-5B22B35AAFF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DADD3-2F4D-4FF9-B409-538DE7BA3B62}" type="datetimeFigureOut">
              <a:rPr lang="en-GB" smtClean="0"/>
              <a:t>11/08/2016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79934-9361-4C6E-83B9-5B22B35AAFF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ustomer\Desktop\Wind%20of%20Change%20-%20Fintry%20community%20renewable%20energy%20film.mp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6876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8846"/>
            <a:ext cx="2819400" cy="106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Community Energy Examples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Installation – wind / </a:t>
            </a:r>
            <a:r>
              <a:rPr lang="en-GB" sz="2800" dirty="0" err="1" smtClean="0">
                <a:solidFill>
                  <a:schemeClr val="tx2"/>
                </a:solidFill>
              </a:rPr>
              <a:t>hyrdo</a:t>
            </a:r>
            <a:r>
              <a:rPr lang="en-GB" sz="2800" dirty="0" smtClean="0">
                <a:solidFill>
                  <a:schemeClr val="tx2"/>
                </a:solidFill>
              </a:rPr>
              <a:t> / solar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Installation Renewable Heating Systems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Installation of Energy Saving Measures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Reduce Carbon Footprint Initiatives / Energy Advice etc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Smart Meter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Smart Grid Projects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Bulk Buying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Collective Switching 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Benefits of Community Energy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Empower and give autonomy to local people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Save money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Build community cohesion and resilience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Tackle climate change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Tackle poverty </a:t>
            </a:r>
            <a:endParaRPr lang="en-GB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Benefits of Community Energy (cont.)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Generate a long-term sustainable income for communities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Contribute to Market Reform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From passive consumers to potential producers and ‘market-makers’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GB" u="sng" dirty="0" smtClean="0">
                <a:solidFill>
                  <a:schemeClr val="tx2"/>
                </a:solidFill>
              </a:rPr>
              <a:t>Opportunity</a:t>
            </a:r>
            <a:r>
              <a:rPr lang="en-GB" dirty="0" smtClean="0">
                <a:solidFill>
                  <a:schemeClr val="tx2"/>
                </a:solidFill>
              </a:rPr>
              <a:t> – </a:t>
            </a:r>
            <a:r>
              <a:rPr lang="en-GB" sz="2400" dirty="0" smtClean="0">
                <a:solidFill>
                  <a:schemeClr val="tx2"/>
                </a:solidFill>
              </a:rPr>
              <a:t>Creation of a distributed ‘energy internet’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Community Energy Groups in NI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587" y="1600200"/>
            <a:ext cx="7558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Wind of Change - Fintry community renewable energy film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1749" y="0"/>
            <a:ext cx="9112251" cy="6834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chemeClr val="tx2"/>
                </a:solidFill>
              </a:rPr>
              <a:t>Advancing Community Energy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dirty="0" smtClean="0"/>
              <a:t>    </a:t>
            </a:r>
            <a:r>
              <a:rPr lang="en-GB" sz="2400" dirty="0" smtClean="0">
                <a:solidFill>
                  <a:schemeClr val="tx2"/>
                </a:solidFill>
              </a:rPr>
              <a:t>Broker local communities into energy market reform &amp; deliver local empowerment for those without influence and choice</a:t>
            </a:r>
          </a:p>
          <a:p>
            <a:pPr algn="ctr">
              <a:buNone/>
            </a:pPr>
            <a:endParaRPr lang="en-GB" sz="2800" dirty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r>
              <a:rPr lang="en-GB" sz="2800" dirty="0" smtClean="0">
                <a:solidFill>
                  <a:schemeClr val="tx2"/>
                </a:solidFill>
              </a:rPr>
              <a:t>Coherent vision</a:t>
            </a:r>
          </a:p>
          <a:p>
            <a:pPr marL="457200" indent="-457200">
              <a:buAutoNum type="arabicPeriod"/>
            </a:pPr>
            <a:r>
              <a:rPr lang="en-GB" sz="2800" dirty="0" smtClean="0">
                <a:solidFill>
                  <a:schemeClr val="tx2"/>
                </a:solidFill>
              </a:rPr>
              <a:t>Embed within policy</a:t>
            </a:r>
          </a:p>
          <a:p>
            <a:pPr marL="457200" indent="-457200">
              <a:buAutoNum type="arabicPeriod"/>
            </a:pPr>
            <a:r>
              <a:rPr lang="en-GB" sz="2800" dirty="0" smtClean="0">
                <a:solidFill>
                  <a:schemeClr val="tx2"/>
                </a:solidFill>
              </a:rPr>
              <a:t>Joined –up Government</a:t>
            </a:r>
          </a:p>
          <a:p>
            <a:pPr marL="457200" indent="-457200">
              <a:buAutoNum type="arabicPeriod"/>
            </a:pPr>
            <a:r>
              <a:rPr lang="en-GB" sz="2800" dirty="0" smtClean="0">
                <a:solidFill>
                  <a:schemeClr val="tx2"/>
                </a:solidFill>
              </a:rPr>
              <a:t>Co-ordinated advice and support services</a:t>
            </a:r>
          </a:p>
          <a:p>
            <a:pPr marL="457200" indent="-457200">
              <a:buAutoNum type="arabicPeriod"/>
            </a:pPr>
            <a:r>
              <a:rPr lang="en-GB" sz="2800" dirty="0" smtClean="0">
                <a:solidFill>
                  <a:schemeClr val="tx2"/>
                </a:solidFill>
              </a:rPr>
              <a:t>Effective incentivising of community energy 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chemeClr val="tx2"/>
                </a:solidFill>
              </a:rPr>
              <a:t>Advancing Community Energy (cont.)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GB" sz="28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GB" sz="2800" dirty="0" smtClean="0">
                <a:solidFill>
                  <a:schemeClr val="tx2"/>
                </a:solidFill>
              </a:rPr>
              <a:t>6. Community Ownership. *Promotion of Renewable Energy Act*</a:t>
            </a:r>
          </a:p>
          <a:p>
            <a:pPr>
              <a:buNone/>
            </a:pPr>
            <a:r>
              <a:rPr lang="en-GB" sz="2800" dirty="0" smtClean="0">
                <a:solidFill>
                  <a:schemeClr val="tx2"/>
                </a:solidFill>
              </a:rPr>
              <a:t>7. Grid Connection. Distributive Grid = CE Asset</a:t>
            </a:r>
          </a:p>
          <a:p>
            <a:pPr>
              <a:buNone/>
            </a:pPr>
            <a:r>
              <a:rPr lang="en-GB" sz="2800" dirty="0" smtClean="0">
                <a:solidFill>
                  <a:schemeClr val="tx2"/>
                </a:solidFill>
              </a:rPr>
              <a:t>8. Supportive Financial Framework</a:t>
            </a:r>
          </a:p>
          <a:p>
            <a:pPr>
              <a:buNone/>
            </a:pPr>
            <a:r>
              <a:rPr lang="en-GB" sz="2800" dirty="0" smtClean="0">
                <a:solidFill>
                  <a:schemeClr val="tx2"/>
                </a:solidFill>
              </a:rPr>
              <a:t>9. Planning at local level</a:t>
            </a:r>
          </a:p>
          <a:p>
            <a:pPr>
              <a:buNone/>
            </a:pPr>
            <a:r>
              <a:rPr lang="en-GB" sz="2800" dirty="0" smtClean="0">
                <a:solidFill>
                  <a:schemeClr val="tx2"/>
                </a:solidFill>
              </a:rPr>
              <a:t>10. Community Benefit Funds</a:t>
            </a:r>
          </a:p>
          <a:p>
            <a:pPr>
              <a:buNone/>
            </a:pPr>
            <a:r>
              <a:rPr lang="en-GB" sz="2800" dirty="0" smtClean="0">
                <a:solidFill>
                  <a:schemeClr val="tx2"/>
                </a:solidFill>
              </a:rPr>
              <a:t>11. Public Sector led example</a:t>
            </a:r>
          </a:p>
          <a:p>
            <a:pPr>
              <a:buNone/>
            </a:pPr>
            <a:r>
              <a:rPr lang="en-GB" sz="2800" dirty="0" smtClean="0">
                <a:solidFill>
                  <a:schemeClr val="tx2"/>
                </a:solidFill>
              </a:rPr>
              <a:t>12. Community capability and capacity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Incentivise support for </a:t>
            </a:r>
            <a:r>
              <a:rPr lang="en-GB" dirty="0" err="1" smtClean="0">
                <a:solidFill>
                  <a:schemeClr val="tx2"/>
                </a:solidFill>
              </a:rPr>
              <a:t>fracking</a:t>
            </a:r>
            <a:r>
              <a:rPr lang="en-GB" dirty="0" smtClean="0">
                <a:solidFill>
                  <a:schemeClr val="tx2"/>
                </a:solidFill>
              </a:rPr>
              <a:t>?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209790"/>
            <a:ext cx="4038599" cy="540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Time to support &amp; incentivise Community Energy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 smtClean="0">
                <a:solidFill>
                  <a:schemeClr val="tx2"/>
                </a:solidFill>
              </a:rPr>
              <a:t>Credit Unions </a:t>
            </a:r>
            <a:r>
              <a:rPr lang="en-GB" dirty="0" smtClean="0">
                <a:solidFill>
                  <a:schemeClr val="tx2"/>
                </a:solidFill>
                <a:sym typeface="Wingdings"/>
              </a:rPr>
              <a:t></a:t>
            </a:r>
          </a:p>
          <a:p>
            <a:pPr>
              <a:buNone/>
            </a:pPr>
            <a:r>
              <a:rPr lang="en-GB" dirty="0" smtClean="0">
                <a:solidFill>
                  <a:schemeClr val="tx2"/>
                </a:solidFill>
                <a:sym typeface="Wingdings"/>
              </a:rPr>
              <a:t>Enterprise Centres </a:t>
            </a:r>
          </a:p>
          <a:p>
            <a:pPr>
              <a:buNone/>
            </a:pPr>
            <a:r>
              <a:rPr lang="en-GB" dirty="0" smtClean="0">
                <a:solidFill>
                  <a:schemeClr val="tx2"/>
                </a:solidFill>
                <a:sym typeface="Wingdings"/>
              </a:rPr>
              <a:t>Pre-School Education </a:t>
            </a:r>
          </a:p>
          <a:p>
            <a:pPr>
              <a:buNone/>
            </a:pPr>
            <a:r>
              <a:rPr lang="en-GB" dirty="0" smtClean="0">
                <a:solidFill>
                  <a:schemeClr val="tx2"/>
                </a:solidFill>
                <a:sym typeface="Wingdings"/>
              </a:rPr>
              <a:t>Community Facilitator </a:t>
            </a:r>
          </a:p>
          <a:p>
            <a:pPr>
              <a:buNone/>
            </a:pPr>
            <a:endParaRPr lang="en-GB" dirty="0">
              <a:solidFill>
                <a:schemeClr val="tx2"/>
              </a:solidFill>
              <a:sym typeface="Wingdings"/>
            </a:endParaRPr>
          </a:p>
          <a:p>
            <a:pPr>
              <a:buNone/>
            </a:pPr>
            <a:r>
              <a:rPr lang="en-GB" dirty="0" smtClean="0">
                <a:solidFill>
                  <a:schemeClr val="tx2"/>
                </a:solidFill>
                <a:sym typeface="Wingdings"/>
              </a:rPr>
              <a:t>Community Energy ?</a:t>
            </a:r>
            <a:endParaRPr lang="en-GB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GB" sz="7200" dirty="0" smtClean="0">
                <a:solidFill>
                  <a:schemeClr val="tx2"/>
                </a:solidFill>
              </a:rPr>
              <a:t>Community Energy</a:t>
            </a:r>
            <a:endParaRPr lang="en-GB" sz="72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2362200"/>
            <a:ext cx="6096000" cy="3276600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accent3">
                    <a:lumMod val="50000"/>
                  </a:schemeClr>
                </a:solidFill>
              </a:rPr>
              <a:t>Community and consumers becoming actively involved in energy issues including becoming producers and owners of their energy.</a:t>
            </a:r>
            <a:endParaRPr lang="en-GB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Communities can do amazing things;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Finance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Pre-school education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Youth Development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Sport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Community Care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Enterprise Development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smtClean="0">
                <a:solidFill>
                  <a:schemeClr val="tx2"/>
                </a:solidFill>
              </a:rPr>
              <a:t>    * Note – 5000 Community groups in GB</a:t>
            </a:r>
            <a:endParaRPr lang="en-GB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Is energy an important issue in NI?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dirty="0" smtClean="0">
                <a:solidFill>
                  <a:schemeClr val="tx2"/>
                </a:solidFill>
              </a:rPr>
              <a:t>Fuel Poverty = </a:t>
            </a:r>
            <a:r>
              <a:rPr lang="en-GB" u="sng" dirty="0" smtClean="0">
                <a:solidFill>
                  <a:schemeClr val="tx2"/>
                </a:solidFill>
              </a:rPr>
              <a:t>42%</a:t>
            </a:r>
            <a:br>
              <a:rPr lang="en-GB" u="sng" dirty="0" smtClean="0">
                <a:solidFill>
                  <a:schemeClr val="tx2"/>
                </a:solidFill>
              </a:rPr>
            </a:br>
            <a:r>
              <a:rPr lang="en-GB" i="1" dirty="0" smtClean="0">
                <a:solidFill>
                  <a:schemeClr val="tx2"/>
                </a:solidFill>
              </a:rPr>
              <a:t>          </a:t>
            </a:r>
            <a:r>
              <a:rPr lang="en-GB" sz="2000" i="1" dirty="0" smtClean="0">
                <a:solidFill>
                  <a:schemeClr val="tx2"/>
                </a:solidFill>
              </a:rPr>
              <a:t>Source: Consumer Council (2011)</a:t>
            </a:r>
          </a:p>
          <a:p>
            <a:pPr>
              <a:buFontTx/>
              <a:buChar char="-"/>
            </a:pPr>
            <a:endParaRPr lang="en-GB" sz="2000" i="1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GB" dirty="0" smtClean="0">
                <a:solidFill>
                  <a:schemeClr val="tx2"/>
                </a:solidFill>
              </a:rPr>
              <a:t>FM &amp;</a:t>
            </a:r>
            <a:r>
              <a:rPr lang="en-GB" dirty="0" err="1" smtClean="0">
                <a:solidFill>
                  <a:schemeClr val="tx2"/>
                </a:solidFill>
              </a:rPr>
              <a:t>dFM</a:t>
            </a:r>
            <a:r>
              <a:rPr lang="en-GB" dirty="0" smtClean="0">
                <a:solidFill>
                  <a:schemeClr val="tx2"/>
                </a:solidFill>
              </a:rPr>
              <a:t> letter to Prime Minister re. </a:t>
            </a:r>
            <a:r>
              <a:rPr lang="en-GB" dirty="0" err="1" smtClean="0">
                <a:solidFill>
                  <a:schemeClr val="tx2"/>
                </a:solidFill>
              </a:rPr>
              <a:t>Brexit</a:t>
            </a:r>
            <a:r>
              <a:rPr lang="en-GB" dirty="0" smtClean="0">
                <a:solidFill>
                  <a:schemeClr val="tx2"/>
                </a:solidFill>
              </a:rPr>
              <a:t> (10</a:t>
            </a:r>
            <a:r>
              <a:rPr lang="en-GB" baseline="30000" dirty="0" smtClean="0">
                <a:solidFill>
                  <a:schemeClr val="tx2"/>
                </a:solidFill>
              </a:rPr>
              <a:t>th</a:t>
            </a:r>
            <a:r>
              <a:rPr lang="en-GB" dirty="0" smtClean="0">
                <a:solidFill>
                  <a:schemeClr val="tx2"/>
                </a:solidFill>
              </a:rPr>
              <a:t> August 2016)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sz="2000" i="1" dirty="0" smtClean="0">
                <a:solidFill>
                  <a:schemeClr val="tx2"/>
                </a:solidFill>
              </a:rPr>
              <a:t>“Energy is a key priority, given that there are inherent cost and supply issues in a small, isolated market...”</a:t>
            </a:r>
            <a:br>
              <a:rPr lang="en-GB" sz="2000" i="1" dirty="0" smtClean="0">
                <a:solidFill>
                  <a:schemeClr val="tx2"/>
                </a:solidFill>
              </a:rPr>
            </a:br>
            <a:r>
              <a:rPr lang="en-GB" sz="2000" i="1" dirty="0" smtClean="0">
                <a:solidFill>
                  <a:schemeClr val="tx2"/>
                </a:solidFill>
              </a:rPr>
              <a:t/>
            </a:r>
            <a:br>
              <a:rPr lang="en-GB" sz="2000" i="1" dirty="0" smtClean="0">
                <a:solidFill>
                  <a:schemeClr val="tx2"/>
                </a:solidFill>
              </a:rPr>
            </a:br>
            <a:endParaRPr lang="en-GB" sz="20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Energy – Key issue for NI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2800" dirty="0" smtClean="0">
                <a:solidFill>
                  <a:schemeClr val="tx2"/>
                </a:solidFill>
              </a:rPr>
              <a:t>Q – Role for Communities?</a:t>
            </a:r>
            <a:br>
              <a:rPr lang="en-GB" sz="2800" dirty="0" smtClean="0">
                <a:solidFill>
                  <a:schemeClr val="tx2"/>
                </a:solidFill>
              </a:rPr>
            </a:br>
            <a:r>
              <a:rPr lang="en-GB" sz="2800" dirty="0" smtClean="0">
                <a:solidFill>
                  <a:schemeClr val="tx2"/>
                </a:solidFill>
              </a:rPr>
              <a:t>* Low Carbon Economy</a:t>
            </a:r>
            <a:br>
              <a:rPr lang="en-GB" sz="2800" dirty="0" smtClean="0">
                <a:solidFill>
                  <a:schemeClr val="tx2"/>
                </a:solidFill>
              </a:rPr>
            </a:br>
            <a:r>
              <a:rPr lang="en-GB" sz="2800" dirty="0" smtClean="0">
                <a:solidFill>
                  <a:schemeClr val="tx2"/>
                </a:solidFill>
              </a:rPr>
              <a:t>* Supporting Economic Recovery</a:t>
            </a:r>
            <a:br>
              <a:rPr lang="en-GB" sz="2800" dirty="0" smtClean="0">
                <a:solidFill>
                  <a:schemeClr val="tx2"/>
                </a:solidFill>
              </a:rPr>
            </a:br>
            <a:r>
              <a:rPr lang="en-GB" sz="2800" dirty="0" smtClean="0">
                <a:solidFill>
                  <a:schemeClr val="tx2"/>
                </a:solidFill>
              </a:rPr>
              <a:t>* Tackling Fuel Poverty</a:t>
            </a:r>
          </a:p>
          <a:p>
            <a:pPr>
              <a:buNone/>
            </a:pPr>
            <a:r>
              <a:rPr lang="en-GB" sz="2800" u="sng" dirty="0" smtClean="0">
                <a:solidFill>
                  <a:schemeClr val="tx2"/>
                </a:solidFill>
              </a:rPr>
              <a:t>Govt. Response</a:t>
            </a:r>
            <a:br>
              <a:rPr lang="en-GB" sz="2800" u="sng" dirty="0" smtClean="0">
                <a:solidFill>
                  <a:schemeClr val="tx2"/>
                </a:solidFill>
              </a:rPr>
            </a:br>
            <a:r>
              <a:rPr lang="en-GB" sz="2800" dirty="0" smtClean="0">
                <a:solidFill>
                  <a:schemeClr val="tx2"/>
                </a:solidFill>
              </a:rPr>
              <a:t>- </a:t>
            </a:r>
            <a:r>
              <a:rPr lang="en-GB" sz="2400" dirty="0" smtClean="0">
                <a:solidFill>
                  <a:schemeClr val="tx2"/>
                </a:solidFill>
              </a:rPr>
              <a:t>“Sustainable Energy Action Plan 2012-2015 and Beyond”</a:t>
            </a:r>
            <a:br>
              <a:rPr lang="en-GB" sz="2400" dirty="0" smtClean="0">
                <a:solidFill>
                  <a:schemeClr val="tx2"/>
                </a:solidFill>
              </a:rPr>
            </a:br>
            <a:r>
              <a:rPr lang="en-GB" sz="2400" dirty="0" smtClean="0">
                <a:solidFill>
                  <a:schemeClr val="tx2"/>
                </a:solidFill>
              </a:rPr>
              <a:t>- “Onshore Renewable Electricity Plan. 2013-2020”</a:t>
            </a:r>
          </a:p>
          <a:p>
            <a:pPr>
              <a:buNone/>
            </a:pPr>
            <a:endParaRPr lang="en-GB" sz="2400" u="sng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GB" sz="2400" dirty="0" smtClean="0">
                <a:solidFill>
                  <a:schemeClr val="tx2"/>
                </a:solidFill>
              </a:rPr>
              <a:t>* </a:t>
            </a:r>
            <a:r>
              <a:rPr lang="en-GB" sz="2400" i="1" dirty="0" smtClean="0">
                <a:solidFill>
                  <a:schemeClr val="tx2"/>
                </a:solidFill>
              </a:rPr>
              <a:t>Communities have  </a:t>
            </a:r>
            <a:r>
              <a:rPr lang="en-GB" sz="2400" b="1" i="1" u="sng" dirty="0" smtClean="0">
                <a:solidFill>
                  <a:schemeClr val="tx2"/>
                </a:solidFill>
              </a:rPr>
              <a:t>limited </a:t>
            </a:r>
            <a:r>
              <a:rPr lang="en-GB" sz="2400" i="1" dirty="0" smtClean="0">
                <a:solidFill>
                  <a:schemeClr val="tx2"/>
                </a:solidFill>
              </a:rPr>
              <a:t>(if any) Energy Efficiency  </a:t>
            </a:r>
            <a:endParaRPr lang="en-GB" sz="24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Scotland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GB" sz="2400" dirty="0" smtClean="0">
                <a:solidFill>
                  <a:schemeClr val="tx2"/>
                </a:solidFill>
              </a:rPr>
              <a:t>1. “2020 Route map for Renewable Energy in Scotland”</a:t>
            </a:r>
            <a:br>
              <a:rPr lang="en-GB" sz="2400" dirty="0" smtClean="0">
                <a:solidFill>
                  <a:schemeClr val="tx2"/>
                </a:solidFill>
              </a:rPr>
            </a:br>
            <a:r>
              <a:rPr lang="en-GB" sz="2400" dirty="0" smtClean="0">
                <a:solidFill>
                  <a:schemeClr val="tx2"/>
                </a:solidFill>
              </a:rPr>
              <a:t>Targets include:</a:t>
            </a:r>
            <a:br>
              <a:rPr lang="en-GB" sz="2400" dirty="0" smtClean="0">
                <a:solidFill>
                  <a:schemeClr val="tx2"/>
                </a:solidFill>
              </a:rPr>
            </a:br>
            <a:r>
              <a:rPr lang="en-GB" sz="2400" dirty="0" smtClean="0">
                <a:solidFill>
                  <a:schemeClr val="tx2"/>
                </a:solidFill>
              </a:rPr>
              <a:t>500MW community and locally owned renewable energy by 2020.</a:t>
            </a:r>
            <a:br>
              <a:rPr lang="en-GB" sz="2400" dirty="0" smtClean="0">
                <a:solidFill>
                  <a:schemeClr val="tx2"/>
                </a:solidFill>
              </a:rPr>
            </a:br>
            <a:r>
              <a:rPr lang="en-GB" sz="2400" dirty="0" smtClean="0">
                <a:solidFill>
                  <a:schemeClr val="tx2"/>
                </a:solidFill>
              </a:rPr>
              <a:t>(NB. </a:t>
            </a:r>
            <a:r>
              <a:rPr lang="en-GB" sz="2400" dirty="0" err="1" smtClean="0">
                <a:solidFill>
                  <a:schemeClr val="tx2"/>
                </a:solidFill>
              </a:rPr>
              <a:t>Windfarms</a:t>
            </a:r>
            <a:r>
              <a:rPr lang="en-GB" sz="2400" dirty="0" smtClean="0">
                <a:solidFill>
                  <a:schemeClr val="tx2"/>
                </a:solidFill>
              </a:rPr>
              <a:t> in Northern Ireland generate approx 556MW of onshore wind). Source: NIRIG Jan 2015</a:t>
            </a:r>
          </a:p>
          <a:p>
            <a:pPr>
              <a:buNone/>
            </a:pPr>
            <a:endParaRPr lang="en-GB" sz="24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GB" sz="2400" dirty="0" smtClean="0">
                <a:solidFill>
                  <a:schemeClr val="tx2"/>
                </a:solidFill>
              </a:rPr>
              <a:t>2. Scotland’s Economic Strategy includes 10 Energy Pledges.</a:t>
            </a:r>
            <a:br>
              <a:rPr lang="en-GB" sz="2400" dirty="0" smtClean="0">
                <a:solidFill>
                  <a:schemeClr val="tx2"/>
                </a:solidFill>
              </a:rPr>
            </a:br>
            <a:r>
              <a:rPr lang="en-GB" sz="2400" u="sng" dirty="0" smtClean="0">
                <a:solidFill>
                  <a:schemeClr val="tx2"/>
                </a:solidFill>
              </a:rPr>
              <a:t>No 1 Pledge: </a:t>
            </a:r>
            <a:r>
              <a:rPr lang="en-GB" sz="2400" i="1" dirty="0" smtClean="0">
                <a:solidFill>
                  <a:schemeClr val="tx2"/>
                </a:solidFill>
              </a:rPr>
              <a:t>“We will support and accelerate the implementation of Renewable Energy Action Plan in a way which promotes large scale, community based, decentralised and sustainable generation.”</a:t>
            </a:r>
            <a:endParaRPr lang="en-GB" sz="2400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sz="36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CpJ_voxXYAAssab.jpg 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-1"/>
            <a:ext cx="6934200" cy="5886366"/>
          </a:xfrm>
        </p:spPr>
      </p:pic>
      <p:sp>
        <p:nvSpPr>
          <p:cNvPr id="5" name="TextBox 4"/>
          <p:cNvSpPr txBox="1"/>
          <p:nvPr/>
        </p:nvSpPr>
        <p:spPr>
          <a:xfrm>
            <a:off x="381000" y="5943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tx2"/>
                </a:solidFill>
              </a:rPr>
              <a:t>Communities – stakeholders?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chemeClr val="tx2"/>
                </a:solidFill>
              </a:rPr>
              <a:t>Can things change?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219200"/>
            <a:ext cx="3657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05800" cy="884238"/>
          </a:xfrm>
        </p:spPr>
        <p:txBody>
          <a:bodyPr/>
          <a:lstStyle/>
          <a:p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1"/>
            <a:ext cx="6096000" cy="405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4343400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*Local engagement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*Leadership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*Control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*Outcomes which benefit local communities 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329</Words>
  <Application>Microsoft Office PowerPoint</Application>
  <PresentationFormat>On-screen Show (4:3)</PresentationFormat>
  <Paragraphs>79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Community Energy</vt:lpstr>
      <vt:lpstr>Communities can do amazing things;</vt:lpstr>
      <vt:lpstr>Is energy an important issue in NI?</vt:lpstr>
      <vt:lpstr>Energy – Key issue for NI</vt:lpstr>
      <vt:lpstr>Scotland</vt:lpstr>
      <vt:lpstr>Slide 7</vt:lpstr>
      <vt:lpstr>Can things change?</vt:lpstr>
      <vt:lpstr>Slide 9</vt:lpstr>
      <vt:lpstr>Community Energy Examples</vt:lpstr>
      <vt:lpstr>Benefits of Community Energy</vt:lpstr>
      <vt:lpstr>Benefits of Community Energy (cont.)</vt:lpstr>
      <vt:lpstr>Community Energy Groups in NI</vt:lpstr>
      <vt:lpstr>Slide 14</vt:lpstr>
      <vt:lpstr>Advancing Community Energy</vt:lpstr>
      <vt:lpstr>Advancing Community Energy (cont.)</vt:lpstr>
      <vt:lpstr>Incentivise support for fracking?</vt:lpstr>
      <vt:lpstr>Time to support &amp; incentivise Community Energy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Customer</dc:creator>
  <cp:lastModifiedBy>Customer</cp:lastModifiedBy>
  <cp:revision>12</cp:revision>
  <dcterms:created xsi:type="dcterms:W3CDTF">2016-08-11T12:06:43Z</dcterms:created>
  <dcterms:modified xsi:type="dcterms:W3CDTF">2016-08-11T14:01:32Z</dcterms:modified>
</cp:coreProperties>
</file>