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1CE2-161B-4AC8-8F82-DDAC7F861A1F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AA92-31AF-4BB4-89CC-9F1333053C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ADD3-2F4D-4FF9-B409-538DE7BA3B62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9934-9361-4C6E-83B9-5B22B35AAF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ustomer\Desktop\Wind%20of%20Change%20-%20Fintry%20community%20renewable%20energy%20film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876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8846"/>
            <a:ext cx="2819400" cy="10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2895600"/>
            <a:ext cx="2895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60" name="Picture 4" descr="http://www.communityenergyni.org/images/custom/sitelogos/181/community_energy_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54254"/>
            <a:ext cx="4876800" cy="8839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910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05400" y="434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 Fermanagh Trust initiative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648200" y="4953000"/>
            <a:ext cx="3657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Community Energy Examples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Installation – wind / </a:t>
            </a:r>
            <a:r>
              <a:rPr lang="en-GB" sz="2800" dirty="0" err="1" smtClean="0">
                <a:solidFill>
                  <a:schemeClr val="tx2"/>
                </a:solidFill>
              </a:rPr>
              <a:t>hyrdo</a:t>
            </a:r>
            <a:r>
              <a:rPr lang="en-GB" sz="2800" dirty="0" smtClean="0">
                <a:solidFill>
                  <a:schemeClr val="tx2"/>
                </a:solidFill>
              </a:rPr>
              <a:t> / solar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Installation Renewable Heating Systems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Installation of Energy Saving Measures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Reduce Carbon Footprint Initiatives / Energy Advice etc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Smart Meter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Smart Grid Projects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Bulk Buying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Collective Switching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Benefits of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Empower and give autonomy to local people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Save money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Build community cohesion and resilience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Tackle climate change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Tackle poverty 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Benefits of Community Energy (cont.)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Generate a long-term sustainable income for communities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Contribute to Market Reform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From passive consumers to potential producers and ‘market-makers’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u="sng" dirty="0" smtClean="0">
                <a:solidFill>
                  <a:schemeClr val="tx2"/>
                </a:solidFill>
              </a:rPr>
              <a:t>Opportunity</a:t>
            </a:r>
            <a:r>
              <a:rPr lang="en-GB" dirty="0" smtClean="0">
                <a:solidFill>
                  <a:schemeClr val="tx2"/>
                </a:solidFill>
              </a:rPr>
              <a:t> – </a:t>
            </a:r>
            <a:r>
              <a:rPr lang="en-GB" sz="2400" dirty="0" smtClean="0">
                <a:solidFill>
                  <a:schemeClr val="tx2"/>
                </a:solidFill>
              </a:rPr>
              <a:t>Creation of a distributed ‘energy internet’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Community Energy Groups in NI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87" y="1600200"/>
            <a:ext cx="755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ind of Change - Fintry community renewable energy fil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749" y="0"/>
            <a:ext cx="9112251" cy="683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Advancing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    </a:t>
            </a:r>
            <a:r>
              <a:rPr lang="en-GB" sz="2400" dirty="0" smtClean="0">
                <a:solidFill>
                  <a:schemeClr val="tx2"/>
                </a:solidFill>
              </a:rPr>
              <a:t>Broker local communities into energy market reform &amp; deliver local empowerment for those without influence and choice</a:t>
            </a:r>
          </a:p>
          <a:p>
            <a:pPr algn="ctr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Coherent vision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Embed within policy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Joined –up Government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Co-ordinated advice and support services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Effective incentivising of community energy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Advancing Community Energy (cont.)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6. Community Ownership. *Promotion of Renewable Energy Act*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7. Grid Connection. Distributive Grid = CE Asset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8. Supportive Financial Framework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9. Planning at local level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10. Community Benefit Funds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11. Public Sector led example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12. Community capability and capacity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Incentivise support for </a:t>
            </a:r>
            <a:r>
              <a:rPr lang="en-GB" dirty="0" err="1" smtClean="0">
                <a:solidFill>
                  <a:schemeClr val="tx2"/>
                </a:solidFill>
              </a:rPr>
              <a:t>fracking</a:t>
            </a:r>
            <a:r>
              <a:rPr lang="en-GB" dirty="0" smtClean="0">
                <a:solidFill>
                  <a:schemeClr val="tx2"/>
                </a:solidFill>
              </a:rPr>
              <a:t>?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09790"/>
            <a:ext cx="4038599" cy="54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Time to support &amp; incentivise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Credit Unions </a:t>
            </a:r>
            <a:r>
              <a:rPr lang="en-GB" dirty="0" smtClean="0">
                <a:solidFill>
                  <a:schemeClr val="tx2"/>
                </a:solidFill>
                <a:sym typeface="Wingdings"/>
              </a:rPr>
              <a:t>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Enterprise Centres 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Pre-School Education 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Community Facilitator </a:t>
            </a:r>
          </a:p>
          <a:p>
            <a:pPr>
              <a:buNone/>
            </a:pPr>
            <a:endParaRPr lang="en-GB" dirty="0">
              <a:solidFill>
                <a:schemeClr val="tx2"/>
              </a:solidFill>
              <a:sym typeface="Wingdings"/>
            </a:endParaRP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Community Energy ?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2"/>
                </a:solidFill>
              </a:rPr>
              <a:t>Community Energy</a:t>
            </a:r>
            <a:endParaRPr lang="en-GB" sz="7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362200"/>
            <a:ext cx="6096000" cy="3276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Community and consumers becoming actively involved in energy issues including becoming producers and owners of their energy.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Communities can do amazing things;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Finance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Pre-school education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Youth Development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Sport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Community Care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Enterprise Development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* Note – 5000 Community groups in GB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Is energy an important issue in NI?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>
                <a:solidFill>
                  <a:schemeClr val="tx2"/>
                </a:solidFill>
              </a:rPr>
              <a:t>Fuel Poverty = </a:t>
            </a:r>
            <a:r>
              <a:rPr lang="en-GB" u="sng" dirty="0" smtClean="0">
                <a:solidFill>
                  <a:schemeClr val="tx2"/>
                </a:solidFill>
              </a:rPr>
              <a:t>42%</a:t>
            </a:r>
            <a:br>
              <a:rPr lang="en-GB" u="sng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          </a:t>
            </a:r>
            <a:r>
              <a:rPr lang="en-GB" sz="2000" i="1" dirty="0" smtClean="0">
                <a:solidFill>
                  <a:schemeClr val="tx2"/>
                </a:solidFill>
              </a:rPr>
              <a:t>Source: Consumer Council (2011)</a:t>
            </a:r>
          </a:p>
          <a:p>
            <a:pPr>
              <a:buFontTx/>
              <a:buChar char="-"/>
            </a:pPr>
            <a:endParaRPr lang="en-GB" sz="2000" i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/>
                </a:solidFill>
              </a:rPr>
              <a:t>FM &amp;</a:t>
            </a:r>
            <a:r>
              <a:rPr lang="en-GB" dirty="0" err="1" smtClean="0">
                <a:solidFill>
                  <a:schemeClr val="tx2"/>
                </a:solidFill>
              </a:rPr>
              <a:t>dFM</a:t>
            </a:r>
            <a:r>
              <a:rPr lang="en-GB" dirty="0" smtClean="0">
                <a:solidFill>
                  <a:schemeClr val="tx2"/>
                </a:solidFill>
              </a:rPr>
              <a:t> letter to Prime Minister re. </a:t>
            </a:r>
            <a:r>
              <a:rPr lang="en-GB" dirty="0" err="1" smtClean="0">
                <a:solidFill>
                  <a:schemeClr val="tx2"/>
                </a:solidFill>
              </a:rPr>
              <a:t>Brexit</a:t>
            </a:r>
            <a:r>
              <a:rPr lang="en-GB" dirty="0" smtClean="0">
                <a:solidFill>
                  <a:schemeClr val="tx2"/>
                </a:solidFill>
              </a:rPr>
              <a:t> (10</a:t>
            </a:r>
            <a:r>
              <a:rPr lang="en-GB" baseline="30000" dirty="0" smtClean="0">
                <a:solidFill>
                  <a:schemeClr val="tx2"/>
                </a:solidFill>
              </a:rPr>
              <a:t>th</a:t>
            </a:r>
            <a:r>
              <a:rPr lang="en-GB" dirty="0" smtClean="0">
                <a:solidFill>
                  <a:schemeClr val="tx2"/>
                </a:solidFill>
              </a:rPr>
              <a:t> August 2016)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000" i="1" dirty="0" smtClean="0">
                <a:solidFill>
                  <a:schemeClr val="tx2"/>
                </a:solidFill>
              </a:rPr>
              <a:t>“Energy is a key priority, given that there are inherent cost and supply issues in a small, isolated market...”</a:t>
            </a:r>
            <a:br>
              <a:rPr lang="en-GB" sz="2000" i="1" dirty="0" smtClean="0">
                <a:solidFill>
                  <a:schemeClr val="tx2"/>
                </a:solidFill>
              </a:rPr>
            </a:br>
            <a:r>
              <a:rPr lang="en-GB" sz="2000" i="1" dirty="0" smtClean="0">
                <a:solidFill>
                  <a:schemeClr val="tx2"/>
                </a:solidFill>
              </a:rPr>
              <a:t/>
            </a:r>
            <a:br>
              <a:rPr lang="en-GB" sz="2000" i="1" dirty="0" smtClean="0">
                <a:solidFill>
                  <a:schemeClr val="tx2"/>
                </a:solidFill>
              </a:rPr>
            </a:br>
            <a:endParaRPr lang="en-GB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Energy – Key issue for NI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Q – Role for Communities?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Low Carbon Economy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Supporting Economic Recovery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Tackling Fuel Poverty</a:t>
            </a:r>
          </a:p>
          <a:p>
            <a:pPr>
              <a:buNone/>
            </a:pPr>
            <a:r>
              <a:rPr lang="en-GB" sz="2800" u="sng" dirty="0" smtClean="0">
                <a:solidFill>
                  <a:schemeClr val="tx2"/>
                </a:solidFill>
              </a:rPr>
              <a:t>Govt. Response</a:t>
            </a:r>
            <a:br>
              <a:rPr lang="en-GB" sz="2800" u="sng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- </a:t>
            </a:r>
            <a:r>
              <a:rPr lang="en-GB" sz="2400" dirty="0" smtClean="0">
                <a:solidFill>
                  <a:schemeClr val="tx2"/>
                </a:solidFill>
              </a:rPr>
              <a:t>“Sustainable Energy Action Plan 2012-2015 and Beyond”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- “Onshore Renewable Electricity Plan. 2013-2020”</a:t>
            </a:r>
          </a:p>
          <a:p>
            <a:pPr>
              <a:buNone/>
            </a:pPr>
            <a:endParaRPr lang="en-GB" sz="2400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* </a:t>
            </a:r>
            <a:r>
              <a:rPr lang="en-GB" sz="2400" i="1" dirty="0" smtClean="0">
                <a:solidFill>
                  <a:schemeClr val="tx2"/>
                </a:solidFill>
              </a:rPr>
              <a:t>Communities have  </a:t>
            </a:r>
            <a:r>
              <a:rPr lang="en-GB" sz="2400" b="1" i="1" u="sng" dirty="0" smtClean="0">
                <a:solidFill>
                  <a:schemeClr val="tx2"/>
                </a:solidFill>
              </a:rPr>
              <a:t>limited </a:t>
            </a:r>
            <a:r>
              <a:rPr lang="en-GB" sz="2400" i="1" dirty="0" smtClean="0">
                <a:solidFill>
                  <a:schemeClr val="tx2"/>
                </a:solidFill>
              </a:rPr>
              <a:t>(if any) Energy Efficiency  </a:t>
            </a:r>
            <a:endParaRPr lang="en-GB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Scotland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1. “2020 Route map for Renewable Energy in Scotland”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Targets include: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500MW community and locally owned renewable energy by 2020.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(NB. </a:t>
            </a:r>
            <a:r>
              <a:rPr lang="en-GB" sz="2400" dirty="0" err="1" smtClean="0">
                <a:solidFill>
                  <a:schemeClr val="tx2"/>
                </a:solidFill>
              </a:rPr>
              <a:t>Windfarms</a:t>
            </a:r>
            <a:r>
              <a:rPr lang="en-GB" sz="2400" dirty="0" smtClean="0">
                <a:solidFill>
                  <a:schemeClr val="tx2"/>
                </a:solidFill>
              </a:rPr>
              <a:t> in Northern Ireland generate approx 556MW of onshore wind). Source: NIRIG Jan 2015</a:t>
            </a:r>
          </a:p>
          <a:p>
            <a:pPr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2. Scotland’s Economic Strategy includes 10 Energy Pledges.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u="sng" dirty="0" smtClean="0">
                <a:solidFill>
                  <a:schemeClr val="tx2"/>
                </a:solidFill>
              </a:rPr>
              <a:t>No 1 Pledge: </a:t>
            </a:r>
            <a:r>
              <a:rPr lang="en-GB" sz="2400" i="1" dirty="0" smtClean="0">
                <a:solidFill>
                  <a:schemeClr val="tx2"/>
                </a:solidFill>
              </a:rPr>
              <a:t>“We will support and accelerate the implementation of Renewable Energy Action Plan in a way which promotes large scale, community based, decentralised and sustainable generation.”</a:t>
            </a:r>
            <a:endParaRPr lang="en-GB" sz="24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pJ_voxXYAAssab.jpg 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-1"/>
            <a:ext cx="6934200" cy="5886366"/>
          </a:xfr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Communities – stakeholders?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Can things change?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884238"/>
          </a:xfrm>
        </p:spPr>
        <p:txBody>
          <a:bodyPr/>
          <a:lstStyle/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"/>
            <a:ext cx="6096000" cy="40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343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*Local engagement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*Leadership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*Control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*Outcomes which benefit local communities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333</Words>
  <Application>Microsoft Office PowerPoint</Application>
  <PresentationFormat>On-screen Show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Community Energy</vt:lpstr>
      <vt:lpstr>Communities can do amazing things;</vt:lpstr>
      <vt:lpstr>Is energy an important issue in NI?</vt:lpstr>
      <vt:lpstr>Energy – Key issue for NI</vt:lpstr>
      <vt:lpstr>Scotland</vt:lpstr>
      <vt:lpstr>Slide 7</vt:lpstr>
      <vt:lpstr>Can things change?</vt:lpstr>
      <vt:lpstr>Slide 9</vt:lpstr>
      <vt:lpstr>Community Energy Examples</vt:lpstr>
      <vt:lpstr>Benefits of Community Energy</vt:lpstr>
      <vt:lpstr>Benefits of Community Energy (cont.)</vt:lpstr>
      <vt:lpstr>Community Energy Groups in NI</vt:lpstr>
      <vt:lpstr>Slide 14</vt:lpstr>
      <vt:lpstr>Advancing Community Energy</vt:lpstr>
      <vt:lpstr>Advancing Community Energy (cont.)</vt:lpstr>
      <vt:lpstr>Incentivise support for fracking?</vt:lpstr>
      <vt:lpstr>Time to support &amp; incentivise Community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Customer</cp:lastModifiedBy>
  <cp:revision>13</cp:revision>
  <dcterms:created xsi:type="dcterms:W3CDTF">2016-08-11T12:06:43Z</dcterms:created>
  <dcterms:modified xsi:type="dcterms:W3CDTF">2016-09-06T13:52:26Z</dcterms:modified>
</cp:coreProperties>
</file>